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6" r:id="rId2"/>
    <p:sldId id="312" r:id="rId3"/>
    <p:sldId id="355" r:id="rId4"/>
    <p:sldId id="356" r:id="rId5"/>
    <p:sldId id="357" r:id="rId6"/>
    <p:sldId id="358" r:id="rId7"/>
    <p:sldId id="359" r:id="rId8"/>
    <p:sldId id="360" r:id="rId9"/>
    <p:sldId id="361" r:id="rId10"/>
    <p:sldId id="362" r:id="rId11"/>
    <p:sldId id="363" r:id="rId12"/>
    <p:sldId id="364" r:id="rId13"/>
    <p:sldId id="365" r:id="rId14"/>
    <p:sldId id="366" r:id="rId15"/>
    <p:sldId id="367" r:id="rId16"/>
    <p:sldId id="368" r:id="rId17"/>
    <p:sldId id="369" r:id="rId18"/>
    <p:sldId id="370" r:id="rId19"/>
    <p:sldId id="371" r:id="rId20"/>
    <p:sldId id="372" r:id="rId21"/>
    <p:sldId id="373" r:id="rId22"/>
    <p:sldId id="374" r:id="rId23"/>
    <p:sldId id="375" r:id="rId24"/>
    <p:sldId id="376" r:id="rId25"/>
    <p:sldId id="377" r:id="rId26"/>
    <p:sldId id="378" r:id="rId27"/>
    <p:sldId id="379" r:id="rId28"/>
    <p:sldId id="380" r:id="rId29"/>
    <p:sldId id="382" r:id="rId30"/>
    <p:sldId id="344" r:id="rId31"/>
    <p:sldId id="348" r:id="rId32"/>
    <p:sldId id="349" r:id="rId33"/>
    <p:sldId id="350" r:id="rId34"/>
    <p:sldId id="351" r:id="rId35"/>
    <p:sldId id="352" r:id="rId36"/>
    <p:sldId id="353" r:id="rId37"/>
    <p:sldId id="354" r:id="rId38"/>
    <p:sldId id="273" r:id="rId3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eview" initials="g" lastIdx="0" clrIdx="0">
    <p:extLst>
      <p:ext uri="{19B8F6BF-5375-455C-9EA6-DF929625EA0E}">
        <p15:presenceInfo xmlns:p15="http://schemas.microsoft.com/office/powerpoint/2012/main" userId="Review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27102A9-8310-4765-A935-A1911B00CA55}" styleName="Açık Stil 1 - Vurgu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E3FDE45-AF77-4B5C-9715-49D594BDF05E}" styleName="Açık Stil 1 - Vurgu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039" autoAdjust="0"/>
    <p:restoredTop sz="94660"/>
  </p:normalViewPr>
  <p:slideViewPr>
    <p:cSldViewPr>
      <p:cViewPr varScale="1">
        <p:scale>
          <a:sx n="82" d="100"/>
          <a:sy n="82" d="100"/>
        </p:scale>
        <p:origin x="177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425053-6C03-4CBB-BDFC-43A0C885AF18}" type="datetimeFigureOut">
              <a:rPr lang="tr-TR" smtClean="0"/>
              <a:t>5.03.2026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67BC32-A993-4272-8C3F-3DE1FECE7F4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86718861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B0586D-0D13-4547-BF2D-18E0F01ED548}" type="datetimeFigureOut">
              <a:rPr lang="tr-TR" smtClean="0"/>
              <a:t>5.03.2026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7B8285-3E2F-4145-A165-4F1B1B5A6CDC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4549824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09A9C-0007-405B-8C98-A98CAA8BBCE5}" type="datetime1">
              <a:rPr lang="tr-TR" smtClean="0"/>
              <a:t>5.03.2026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E6F5-B550-4C71-82E3-187293181B11}" type="datetime1">
              <a:rPr lang="tr-TR" smtClean="0"/>
              <a:t>5.03.2026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704F90-1C71-411D-A3B8-7A4574BB9112}" type="datetime1">
              <a:rPr lang="tr-TR" smtClean="0"/>
              <a:t>5.03.2026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05E6F3-BDF2-4486-8572-6A87CE1F55EE}" type="datetime1">
              <a:rPr lang="tr-TR" smtClean="0"/>
              <a:t>5.03.2026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6D17D-6A81-4636-93DB-13A5F073EE69}" type="datetime1">
              <a:rPr lang="tr-TR" smtClean="0"/>
              <a:t>5.03.2026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25D2C-DEDE-4562-B212-E8C976EFEB73}" type="datetime1">
              <a:rPr lang="tr-TR" smtClean="0"/>
              <a:t>5.03.2026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600CC-E110-476F-8F49-85B8EF09E6FB}" type="datetime1">
              <a:rPr lang="tr-TR" smtClean="0"/>
              <a:t>5.03.2026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01D03-9B32-4AC5-BD3F-11C85A362C5C}" type="datetime1">
              <a:rPr lang="tr-TR" smtClean="0"/>
              <a:t>5.03.2026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CC5CF-7A5B-416F-90D7-E75668CE820D}" type="datetime1">
              <a:rPr lang="tr-TR" smtClean="0"/>
              <a:t>5.03.2026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7548CE-3726-4A4E-9AFA-566B0E4A1B40}" type="datetime1">
              <a:rPr lang="tr-TR" smtClean="0"/>
              <a:t>5.03.2026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D2FE4-B318-4E86-8C1F-EA44B99B0B34}" type="datetime1">
              <a:rPr lang="tr-TR" smtClean="0"/>
              <a:t>5.03.2026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4D2621-961F-4428-AE3B-F8A7B8DA8A85}" type="datetime1">
              <a:rPr lang="tr-TR" smtClean="0"/>
              <a:t>5.03.2026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755576" y="1196752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/>
              <a:t>Hakkari Üniversitesi</a:t>
            </a:r>
            <a:br>
              <a:rPr lang="tr-TR" dirty="0"/>
            </a:br>
            <a:r>
              <a:rPr lang="tr-TR" dirty="0"/>
              <a:t> </a:t>
            </a:r>
            <a:r>
              <a:rPr lang="tr-TR" b="1" dirty="0"/>
              <a:t>DIŞ PAYDAŞ DEĞERLENDİRME RAPORU </a:t>
            </a:r>
            <a:br>
              <a:rPr lang="tr-TR" dirty="0"/>
            </a:br>
            <a:r>
              <a:rPr lang="tr-TR" dirty="0"/>
              <a:t>(2025)</a:t>
            </a:r>
          </a:p>
        </p:txBody>
      </p:sp>
      <p:pic>
        <p:nvPicPr>
          <p:cNvPr id="1026" name="Picture 2" descr="C:\Users\HP\Desktop\indi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16632"/>
            <a:ext cx="123825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P\Desktop\KY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806" y="1556792"/>
            <a:ext cx="1526282" cy="72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6355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/>
              <a:t>DIŞ PAYDAŞ DEĞERLENDİRME RAPORU 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 fontScale="85000" lnSpcReduction="10000"/>
          </a:bodyPr>
          <a:lstStyle/>
          <a:p>
            <a:pPr algn="just"/>
            <a:r>
              <a:rPr lang="tr-TR" dirty="0"/>
              <a:t>Üniversitemiz kalite çalışmaları kapsamında, dış paydaşlarla ilgili bilgi edinmek amacıyla kurum dışından kurumun nasıl değerlendirildiği belirlenmeye çalışılmıştır. </a:t>
            </a:r>
          </a:p>
          <a:p>
            <a:pPr algn="just"/>
            <a:r>
              <a:rPr lang="tr-TR" dirty="0"/>
              <a:t>Dış paydaş anketimize </a:t>
            </a:r>
            <a:r>
              <a:rPr lang="tr-TR" b="1" dirty="0"/>
              <a:t>11 </a:t>
            </a:r>
            <a:r>
              <a:rPr lang="tr-TR" dirty="0"/>
              <a:t>dış paydaş geri dönüş yapmıştır. </a:t>
            </a:r>
          </a:p>
          <a:p>
            <a:pPr algn="just"/>
            <a:r>
              <a:rPr lang="tr-TR" dirty="0"/>
              <a:t>Toplam </a:t>
            </a:r>
            <a:r>
              <a:rPr lang="tr-TR"/>
              <a:t>memnuniyet oranı % 54^tür.</a:t>
            </a:r>
            <a:endParaRPr lang="tr-TR" dirty="0"/>
          </a:p>
          <a:p>
            <a:pPr algn="just"/>
            <a:r>
              <a:rPr lang="tr-TR" dirty="0"/>
              <a:t>Anket formunun çoktan seçmeli maddeleri veri analizine uygun biçimde yüzde, frekans ve grafiklerle desteklenerek raporlanmıştır. Açık uçlu maddeler ise içerik analizi yöntemi ile analiz edilmiştir.</a:t>
            </a:r>
          </a:p>
        </p:txBody>
      </p:sp>
    </p:spTree>
    <p:extLst>
      <p:ext uri="{BB962C8B-B14F-4D97-AF65-F5344CB8AC3E}">
        <p14:creationId xmlns:p14="http://schemas.microsoft.com/office/powerpoint/2010/main" val="8365710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5" y="1268760"/>
            <a:ext cx="8996784" cy="31581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57470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052736"/>
            <a:ext cx="8568952" cy="3443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052736"/>
            <a:ext cx="6502301" cy="4109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757682"/>
            <a:ext cx="5882942" cy="42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836712"/>
            <a:ext cx="5925207" cy="4007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764704"/>
            <a:ext cx="5945512" cy="4285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27075"/>
            <a:ext cx="6355858" cy="450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08720"/>
            <a:ext cx="5919025" cy="4271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36712"/>
            <a:ext cx="6062439" cy="41660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64704"/>
            <a:ext cx="5578574" cy="4086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6217121" cy="4382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761831"/>
            <a:ext cx="6944444" cy="446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748451"/>
            <a:ext cx="6070823" cy="393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847725"/>
            <a:ext cx="7278687" cy="516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852488"/>
            <a:ext cx="7935913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3" y="890588"/>
            <a:ext cx="8269287" cy="507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881063"/>
            <a:ext cx="7783513" cy="509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847725"/>
            <a:ext cx="7564437" cy="516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EG\Downloads\eitim-kalites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836712"/>
            <a:ext cx="734481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" y="852488"/>
            <a:ext cx="7707313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EG\Downloads\bilimsel-d252zey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764704"/>
            <a:ext cx="8172624" cy="544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925" y="790575"/>
            <a:ext cx="7040563" cy="527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13" y="852488"/>
            <a:ext cx="7240587" cy="515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EG\Downloads\ar-g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13" y="692696"/>
            <a:ext cx="7678193" cy="5118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7" y="692696"/>
            <a:ext cx="7412037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EG\Downloads\b252rokratik-kolaylk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836712"/>
            <a:ext cx="7704856" cy="5136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00" y="847725"/>
            <a:ext cx="8507413" cy="516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EG\Downloads\kendini-yenilem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692696"/>
            <a:ext cx="7539410" cy="5026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26" y="692696"/>
            <a:ext cx="7888287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EG\Downloads\214retim-252yesi-kalites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980728"/>
            <a:ext cx="7607871" cy="5071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904875"/>
            <a:ext cx="7345363" cy="504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EG\Downloads\d-kurumlarla-ibirlii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7904014" cy="5269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476672"/>
            <a:ext cx="7478713" cy="510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289559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EG\Downloads\alt-yap-donanm-bina-imk2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757200"/>
            <a:ext cx="7128792" cy="475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358" y="692696"/>
            <a:ext cx="7269163" cy="516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320676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22BF440-D34E-4E3A-9626-66D71D8B8CFD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r-TR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5. Bölgenin üniversitemiz gelişimine yönelik sunduğu fırsatlar nelerdir?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2A69C46-F6C1-4BB4-B5D4-090F6DB293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tr-TR" dirty="0">
                <a:ln w="0"/>
              </a:rPr>
              <a:t> Stratejik Konum: Sınır Ticareti ve Diploması Merkezi Olmak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 Ekoloji ve İklim: Arıcılık ve Endemik Bitki Araştırmaları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>
                <a:ln w="0"/>
              </a:rPr>
              <a:t> Doğa Turizmi ve Yüksek İrtifa Sporları</a:t>
            </a:r>
          </a:p>
        </p:txBody>
      </p:sp>
    </p:spTree>
    <p:extLst>
      <p:ext uri="{BB962C8B-B14F-4D97-AF65-F5344CB8AC3E}">
        <p14:creationId xmlns:p14="http://schemas.microsoft.com/office/powerpoint/2010/main" val="37142302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22BF440-D34E-4E3A-9626-66D71D8B8CFD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r-TR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6. Bölgenin üniversitemiz gelişimini tehdit eden unsurlar nelerdir?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2A69C46-F6C1-4BB4-B5D4-090F6DB293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Coğrafi Konum ve Ulaşım Kısıtları (Yüksek Düzey Tehdit)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Beyin Göçü ve Nitelikli İş Gücü Kaybı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 Sismik Risk (Deprem Tehlikesi)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İklim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Büyük şehirlere uzaklık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Terör kaygısı</a:t>
            </a:r>
          </a:p>
        </p:txBody>
      </p:sp>
    </p:spTree>
    <p:extLst>
      <p:ext uri="{BB962C8B-B14F-4D97-AF65-F5344CB8AC3E}">
        <p14:creationId xmlns:p14="http://schemas.microsoft.com/office/powerpoint/2010/main" val="21480684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22BF440-D34E-4E3A-9626-66D71D8B8CFD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r-TR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7. Üniversitemizde güçlü olduğunu düşündüğünüz unsurlar nelerdir?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2A69C46-F6C1-4BB4-B5D4-090F6DB293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Eşsiz Doğal Laboratuvar ve Tematik Uzmanlık Potansiyeli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Jeopolitik ve Stratejik Konum (Üç Ülkenin Kesişimi)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Genç, Dinamik ve Gelişime Açık İnsan Kaynağı</a:t>
            </a:r>
          </a:p>
        </p:txBody>
      </p:sp>
    </p:spTree>
    <p:extLst>
      <p:ext uri="{BB962C8B-B14F-4D97-AF65-F5344CB8AC3E}">
        <p14:creationId xmlns:p14="http://schemas.microsoft.com/office/powerpoint/2010/main" val="15059055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22BF440-D34E-4E3A-9626-66D71D8B8CFD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  <a:softEdge rad="31750"/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tr-TR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8. Üniversitemizde zayıf olduğunu düşündüğünüz unsurlar nelerdir?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2A69C46-F6C1-4BB4-B5D4-090F6DB293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Akademik Personel Devir Hızının Yüksekliği (Sürdürülebilirlik Sorunu)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Sosyal ve Kültürel Kampüs Ekosisteminin Eksikliği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tr-TR" dirty="0"/>
              <a:t>Sanayi ve Özel Sektör Paydaşı Yoksunluğu</a:t>
            </a:r>
          </a:p>
        </p:txBody>
      </p:sp>
    </p:spTree>
    <p:extLst>
      <p:ext uri="{BB962C8B-B14F-4D97-AF65-F5344CB8AC3E}">
        <p14:creationId xmlns:p14="http://schemas.microsoft.com/office/powerpoint/2010/main" val="345365489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2800" dirty="0"/>
              <a:t>Hakkâri Üniversitesi´ </a:t>
            </a:r>
            <a:r>
              <a:rPr lang="tr-TR" sz="2800" dirty="0" err="1"/>
              <a:t>nin</a:t>
            </a:r>
            <a:r>
              <a:rPr lang="tr-TR" sz="2800" dirty="0"/>
              <a:t> hedefleri sizce neler olmalıdır? </a:t>
            </a:r>
            <a:br>
              <a:rPr lang="tr-TR" sz="2800" dirty="0"/>
            </a:br>
            <a:endParaRPr lang="tr-TR" sz="2800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Bölgesel Kalkınma ve "İhtisaslaşma«</a:t>
            </a:r>
          </a:p>
          <a:p>
            <a:r>
              <a:rPr lang="tr-TR" dirty="0"/>
              <a:t> Araştırma, Yenilik ve Teknoloji Transferi </a:t>
            </a:r>
          </a:p>
          <a:p>
            <a:r>
              <a:rPr lang="tr-TR" dirty="0"/>
              <a:t>Toplumsal Katkı ve Bölgesel Kalkınma</a:t>
            </a:r>
          </a:p>
          <a:p>
            <a:r>
              <a:rPr lang="tr-TR" dirty="0"/>
              <a:t>Fiziki Altyapının tamamlanması</a:t>
            </a:r>
          </a:p>
        </p:txBody>
      </p:sp>
    </p:spTree>
    <p:extLst>
      <p:ext uri="{BB962C8B-B14F-4D97-AF65-F5344CB8AC3E}">
        <p14:creationId xmlns:p14="http://schemas.microsoft.com/office/powerpoint/2010/main" val="30306663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3200" dirty="0"/>
              <a:t>Hakkâri Üniversitesi´nin öncelik vermesini istediğiniz konular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Hakkâri ve çevresinin </a:t>
            </a:r>
            <a:r>
              <a:rPr lang="tr-TR" dirty="0" err="1"/>
              <a:t>sosyo</a:t>
            </a:r>
            <a:r>
              <a:rPr lang="tr-TR" dirty="0"/>
              <a:t>-ekonomik sorunlarına çözüm üreten akademik çalışmalar</a:t>
            </a:r>
          </a:p>
          <a:p>
            <a:r>
              <a:rPr lang="tr-TR" dirty="0"/>
              <a:t>Öğrenci merkezli, uygulamaya dayalı eğitim modelleri </a:t>
            </a:r>
          </a:p>
          <a:p>
            <a:r>
              <a:rPr lang="tr-TR" dirty="0"/>
              <a:t>Nitelikli akademik kadronun üniversiteye kazandırılması ve elde tutulması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0100355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2800" dirty="0"/>
              <a:t>Hakkâri Üniversitesini olumlu yönde etkileyebileceğini düşündüğünüz gelişmeler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Nitelikli akademik kadro artışı: Deneyimli öğretim üyelerinin üniversiteye kazandırılması ve mevcut kadronun akademik üretkenliğinin desteklenmesi</a:t>
            </a:r>
          </a:p>
          <a:p>
            <a:r>
              <a:rPr lang="tr-TR" dirty="0"/>
              <a:t>Uygulamalı ve proje temelli eğitim modellerinin yaygınlaşması </a:t>
            </a:r>
          </a:p>
          <a:p>
            <a:r>
              <a:rPr lang="tr-TR" dirty="0"/>
              <a:t>TÜBİTAK, AB ve Kalkınma Ajansları destekli</a:t>
            </a:r>
          </a:p>
          <a:p>
            <a:r>
              <a:rPr lang="tr-TR" dirty="0"/>
              <a:t>İstihdama yönelik yeni programlar açılması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278418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tr-TR" sz="2800" dirty="0"/>
              <a:t>Kurumunuzun üniversitemizle işbirliği yapması gerektiğini düşündüğünüz en önemli konu/konular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/>
              <a:t>Lisansüstü Eğitim ve Akademisyen Yetiştirme </a:t>
            </a:r>
          </a:p>
          <a:p>
            <a:r>
              <a:rPr lang="tr-TR" dirty="0"/>
              <a:t> Tarımsal Ar-Ge ve Endemik Bitki Araştırmaları</a:t>
            </a:r>
          </a:p>
          <a:p>
            <a:r>
              <a:rPr lang="tr-TR" dirty="0"/>
              <a:t>Sağlık Bilimleri ve Teknik Altyapı Desteği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677600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755576" y="1628800"/>
            <a:ext cx="7772400" cy="1470025"/>
          </a:xfrm>
        </p:spPr>
        <p:txBody>
          <a:bodyPr>
            <a:normAutofit fontScale="90000"/>
          </a:bodyPr>
          <a:lstStyle/>
          <a:p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br>
              <a:rPr lang="tr-TR" dirty="0"/>
            </a:br>
            <a:r>
              <a:rPr lang="tr-TR" dirty="0"/>
              <a:t>Hakkari Üniversitesi</a:t>
            </a:r>
            <a:br>
              <a:rPr lang="tr-TR" dirty="0"/>
            </a:br>
            <a:r>
              <a:rPr lang="tr-TR" dirty="0"/>
              <a:t>Kalite Yönetim Sistemi</a:t>
            </a:r>
            <a:br>
              <a:rPr lang="tr-TR" dirty="0"/>
            </a:br>
            <a:r>
              <a:rPr lang="tr-TR" dirty="0"/>
              <a:t>(2025)</a:t>
            </a:r>
          </a:p>
        </p:txBody>
      </p:sp>
      <p:pic>
        <p:nvPicPr>
          <p:cNvPr id="1026" name="Picture 2" descr="C:\Users\HP\Desktop\indir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60648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P\Desktop\KYS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132856"/>
            <a:ext cx="1965819" cy="93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634612"/>
      </p:ext>
    </p:extLst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5472</TotalTime>
  <Words>378</Words>
  <Application>Microsoft Office PowerPoint</Application>
  <PresentationFormat>Ekran Gösterisi (4:3)</PresentationFormat>
  <Paragraphs>44</Paragraphs>
  <Slides>38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38</vt:i4>
      </vt:variant>
    </vt:vector>
  </HeadingPairs>
  <TitlesOfParts>
    <vt:vector size="42" baseType="lpstr">
      <vt:lpstr>Arial</vt:lpstr>
      <vt:lpstr>Calibri</vt:lpstr>
      <vt:lpstr>Wingdings</vt:lpstr>
      <vt:lpstr>Ofis Teması</vt:lpstr>
      <vt:lpstr>       Hakkari Üniversitesi  DIŞ PAYDAŞ DEĞERLENDİRME RAPORU  (2025)</vt:lpstr>
      <vt:lpstr>DIŞ PAYDAŞ DEĞERLENDİRME RAPORU 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5. Bölgenin üniversitemiz gelişimine yönelik sunduğu fırsatlar nelerdir?</vt:lpstr>
      <vt:lpstr>6. Bölgenin üniversitemiz gelişimini tehdit eden unsurlar nelerdir?</vt:lpstr>
      <vt:lpstr>7. Üniversitemizde güçlü olduğunu düşündüğünüz unsurlar nelerdir?</vt:lpstr>
      <vt:lpstr>8. Üniversitemizde zayıf olduğunu düşündüğünüz unsurlar nelerdir?</vt:lpstr>
      <vt:lpstr>Hakkâri Üniversitesi´ nin hedefleri sizce neler olmalıdır?  </vt:lpstr>
      <vt:lpstr>Hakkâri Üniversitesi´nin öncelik vermesini istediğiniz konular</vt:lpstr>
      <vt:lpstr>Hakkâri Üniversitesini olumlu yönde etkileyebileceğini düşündüğünüz gelişmeler</vt:lpstr>
      <vt:lpstr>Kurumunuzun üniversitemizle işbirliği yapması gerektiğini düşündüğünüz en önemli konu/konular</vt:lpstr>
      <vt:lpstr>      Hakkari Üniversitesi Kalite Yönetim Sistemi (2025)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Hakkari Üniversitesi Öğrenci Memnuniyet Anketi Sonuçları</dc:title>
  <dc:creator>HP</dc:creator>
  <cp:lastModifiedBy>şevket koba</cp:lastModifiedBy>
  <cp:revision>736</cp:revision>
  <dcterms:created xsi:type="dcterms:W3CDTF">2016-06-19T07:30:34Z</dcterms:created>
  <dcterms:modified xsi:type="dcterms:W3CDTF">2026-03-05T08:45:49Z</dcterms:modified>
</cp:coreProperties>
</file>